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0"/>
  </p:notesMasterIdLst>
  <p:sldIdLst>
    <p:sldId id="256" r:id="rId5"/>
    <p:sldId id="338" r:id="rId6"/>
    <p:sldId id="339" r:id="rId7"/>
    <p:sldId id="340" r:id="rId8"/>
    <p:sldId id="349" r:id="rId9"/>
    <p:sldId id="350" r:id="rId10"/>
    <p:sldId id="355" r:id="rId11"/>
    <p:sldId id="370" r:id="rId12"/>
    <p:sldId id="352" r:id="rId13"/>
    <p:sldId id="343" r:id="rId14"/>
    <p:sldId id="354" r:id="rId15"/>
    <p:sldId id="371" r:id="rId16"/>
    <p:sldId id="362" r:id="rId17"/>
    <p:sldId id="359" r:id="rId18"/>
    <p:sldId id="360" r:id="rId19"/>
    <p:sldId id="361" r:id="rId20"/>
    <p:sldId id="372" r:id="rId21"/>
    <p:sldId id="363" r:id="rId22"/>
    <p:sldId id="365" r:id="rId23"/>
    <p:sldId id="366" r:id="rId24"/>
    <p:sldId id="373" r:id="rId25"/>
    <p:sldId id="344" r:id="rId26"/>
    <p:sldId id="367" r:id="rId27"/>
    <p:sldId id="369" r:id="rId28"/>
    <p:sldId id="374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8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9" autoAdjust="0"/>
    <p:restoredTop sz="94553"/>
  </p:normalViewPr>
  <p:slideViewPr>
    <p:cSldViewPr snapToGrid="0" snapToObjects="1">
      <p:cViewPr varScale="1">
        <p:scale>
          <a:sx n="179" d="100"/>
          <a:sy n="179" d="100"/>
        </p:scale>
        <p:origin x="216" y="9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3F831-96D2-1D48-8269-3332DEE19BE0}" type="datetimeFigureOut">
              <a:rPr lang="en-US" smtClean="0"/>
              <a:t>7/1/20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26423-D6FD-0547-BBD0-09ACC9349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0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image over the background is a PNG- it isn’t included in the master slides anywhere, but it is in the master folder.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26423-D6FD-0547-BBD0-09ACC93498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6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416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44247"/>
            <a:ext cx="6400800" cy="7164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5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596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891106" y="3343913"/>
            <a:ext cx="579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all" spc="300" dirty="0">
                <a:latin typeface="Lato Regular"/>
              </a:rPr>
              <a:t>Verse/quote name</a:t>
            </a:r>
          </a:p>
        </p:txBody>
      </p:sp>
    </p:spTree>
    <p:extLst>
      <p:ext uri="{BB962C8B-B14F-4D97-AF65-F5344CB8AC3E}">
        <p14:creationId xmlns:p14="http://schemas.microsoft.com/office/powerpoint/2010/main" val="263305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9578"/>
            <a:ext cx="8229600" cy="857250"/>
          </a:xfrm>
        </p:spPr>
        <p:txBody>
          <a:bodyPr/>
          <a:lstStyle>
            <a:lvl1pPr>
              <a:defRPr cap="all" spc="3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347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5960"/>
            <a:ext cx="8229600" cy="85725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670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baseline="0">
          <a:solidFill>
            <a:srgbClr val="3E80C0"/>
          </a:solidFill>
          <a:latin typeface="Lato Blac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Lato-Ligh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Lato-Ligh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Lato-Ligh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Lato-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Lato-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0546"/>
            <a:ext cx="9144000" cy="17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8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33B096-879E-F34C-825C-35EDAE666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8897"/>
            <a:ext cx="9144000" cy="42229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07880A-4DF4-304A-BA55-6641F09B84AD}"/>
              </a:ext>
            </a:extLst>
          </p:cNvPr>
          <p:cNvSpPr txBox="1"/>
          <p:nvPr/>
        </p:nvSpPr>
        <p:spPr>
          <a:xfrm>
            <a:off x="1791929" y="0"/>
            <a:ext cx="5560142" cy="851297"/>
          </a:xfrm>
          <a:prstGeom prst="round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3E80C0"/>
                </a:solidFill>
                <a:latin typeface="Lato" panose="020F0502020204030203" pitchFamily="34" charset="77"/>
              </a:rPr>
              <a:t>YouVersion</a:t>
            </a:r>
            <a:r>
              <a:rPr lang="en-US" sz="4400" dirty="0">
                <a:solidFill>
                  <a:srgbClr val="3E80C0"/>
                </a:solidFill>
                <a:latin typeface="Lato" panose="020F0502020204030203" pitchFamily="34" charset="77"/>
              </a:rPr>
              <a:t> App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9F8E4671-214A-5A4C-AE1E-96FAE873C08B}"/>
              </a:ext>
            </a:extLst>
          </p:cNvPr>
          <p:cNvSpPr/>
          <p:nvPr/>
        </p:nvSpPr>
        <p:spPr>
          <a:xfrm rot="19843996">
            <a:off x="2632892" y="950175"/>
            <a:ext cx="815008" cy="417443"/>
          </a:xfrm>
          <a:prstGeom prst="rightArrow">
            <a:avLst>
              <a:gd name="adj1" fmla="val 50000"/>
              <a:gd name="adj2" fmla="val 81657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FAA36B8B-190B-734D-9CF8-E55BD84BFF48}"/>
              </a:ext>
            </a:extLst>
          </p:cNvPr>
          <p:cNvSpPr/>
          <p:nvPr/>
        </p:nvSpPr>
        <p:spPr>
          <a:xfrm rot="12575910">
            <a:off x="5684694" y="948713"/>
            <a:ext cx="815008" cy="417443"/>
          </a:xfrm>
          <a:prstGeom prst="rightArrow">
            <a:avLst>
              <a:gd name="adj1" fmla="val 50000"/>
              <a:gd name="adj2" fmla="val 81657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1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363"/>
            <a:ext cx="8316410" cy="4858998"/>
          </a:xfrm>
        </p:spPr>
        <p:txBody>
          <a:bodyPr>
            <a:noAutofit/>
          </a:bodyPr>
          <a:lstStyle/>
          <a:p>
            <a:pPr marL="458788" indent="-45878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kern="0" dirty="0">
                <a:latin typeface="Roboto" charset="0"/>
                <a:ea typeface="Roboto" charset="0"/>
                <a:cs typeface="Roboto" charset="0"/>
              </a:rPr>
              <a:t>Identify the Big Idea</a:t>
            </a:r>
          </a:p>
          <a:p>
            <a:pPr marL="458788" indent="-45878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kern="0" dirty="0">
                <a:latin typeface="Roboto" charset="0"/>
                <a:ea typeface="Roboto" charset="0"/>
                <a:cs typeface="Roboto" charset="0"/>
              </a:rPr>
              <a:t>Compare translations</a:t>
            </a:r>
          </a:p>
          <a:p>
            <a:pPr marL="458788" indent="-45878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kern="0" dirty="0">
                <a:latin typeface="Roboto" charset="0"/>
                <a:ea typeface="Roboto" charset="0"/>
                <a:cs typeface="Roboto" charset="0"/>
              </a:rPr>
              <a:t>Context, context, context</a:t>
            </a:r>
          </a:p>
          <a:p>
            <a:pPr marL="800100" lvl="2" indent="0">
              <a:lnSpc>
                <a:spcPct val="110000"/>
              </a:lnSpc>
              <a:buNone/>
            </a:pPr>
            <a:r>
              <a:rPr lang="en-US" sz="2800" i="1" kern="0" dirty="0">
                <a:latin typeface="Roboto" charset="0"/>
                <a:ea typeface="Roboto" charset="0"/>
                <a:cs typeface="Roboto" charset="0"/>
              </a:rPr>
              <a:t>of the passage</a:t>
            </a:r>
          </a:p>
          <a:p>
            <a:pPr marL="800100" lvl="2" indent="0">
              <a:lnSpc>
                <a:spcPct val="110000"/>
              </a:lnSpc>
              <a:buNone/>
            </a:pPr>
            <a:r>
              <a:rPr lang="en-US" sz="2800" i="1" kern="0" dirty="0">
                <a:latin typeface="Roboto" charset="0"/>
                <a:ea typeface="Roboto" charset="0"/>
                <a:cs typeface="Roboto" charset="0"/>
              </a:rPr>
              <a:t>of the book</a:t>
            </a:r>
          </a:p>
          <a:p>
            <a:pPr marL="800100" lvl="2" indent="0">
              <a:lnSpc>
                <a:spcPct val="110000"/>
              </a:lnSpc>
              <a:buNone/>
            </a:pPr>
            <a:r>
              <a:rPr lang="en-US" sz="2800" i="1" kern="0" dirty="0">
                <a:latin typeface="Roboto" charset="0"/>
                <a:ea typeface="Roboto" charset="0"/>
                <a:cs typeface="Roboto" charset="0"/>
              </a:rPr>
              <a:t>of the Bible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4343"/>
            <a:ext cx="8686800" cy="937021"/>
          </a:xfrm>
        </p:spPr>
        <p:txBody>
          <a:bodyPr anchor="t">
            <a:noAutofit/>
          </a:bodyPr>
          <a:lstStyle/>
          <a:p>
            <a:r>
              <a:rPr lang="is-IS" sz="4800" b="1" dirty="0">
                <a:latin typeface="Lato Black" panose="020F0502020204030203" pitchFamily="34" charset="77"/>
                <a:ea typeface="Roboto" charset="0"/>
                <a:cs typeface="Roboto" charset="0"/>
              </a:rPr>
              <a:t>How to STUDY the Bible</a:t>
            </a:r>
            <a:endParaRPr lang="en-US" sz="4800" b="1" dirty="0">
              <a:latin typeface="Lato Black" panose="020F0502020204030203" pitchFamily="34" charset="77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12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363"/>
            <a:ext cx="8316410" cy="3699967"/>
          </a:xfrm>
        </p:spPr>
        <p:txBody>
          <a:bodyPr>
            <a:noAutofit/>
          </a:bodyPr>
          <a:lstStyle/>
          <a:p>
            <a:pPr marL="458788" indent="-45878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kern="0" dirty="0">
                <a:latin typeface="Roboto" charset="0"/>
                <a:ea typeface="Roboto" charset="0"/>
                <a:cs typeface="Roboto" charset="0"/>
              </a:rPr>
              <a:t>Identify the Big Idea</a:t>
            </a:r>
          </a:p>
          <a:p>
            <a:pPr marL="458788" indent="-45878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kern="0" dirty="0">
                <a:latin typeface="Roboto" charset="0"/>
                <a:ea typeface="Roboto" charset="0"/>
                <a:cs typeface="Roboto" charset="0"/>
              </a:rPr>
              <a:t>Compare translations</a:t>
            </a:r>
          </a:p>
          <a:p>
            <a:pPr marL="458788" indent="-45878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kern="0" dirty="0">
                <a:latin typeface="Roboto" charset="0"/>
                <a:ea typeface="Roboto" charset="0"/>
                <a:cs typeface="Roboto" charset="0"/>
              </a:rPr>
              <a:t>Context, context, context</a:t>
            </a:r>
          </a:p>
          <a:p>
            <a:pPr marL="458788" indent="-45878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kern="0" dirty="0">
                <a:latin typeface="Roboto" charset="0"/>
                <a:ea typeface="Roboto" charset="0"/>
                <a:cs typeface="Roboto" charset="0"/>
              </a:rPr>
              <a:t>Look up key words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4343"/>
            <a:ext cx="8686800" cy="937021"/>
          </a:xfrm>
        </p:spPr>
        <p:txBody>
          <a:bodyPr anchor="t">
            <a:noAutofit/>
          </a:bodyPr>
          <a:lstStyle/>
          <a:p>
            <a:r>
              <a:rPr lang="is-IS" sz="4800" b="1" dirty="0">
                <a:latin typeface="Lato Black" panose="020F0502020204030203" pitchFamily="34" charset="77"/>
                <a:ea typeface="Roboto" charset="0"/>
                <a:cs typeface="Roboto" charset="0"/>
              </a:rPr>
              <a:t>How to STUDY the Bible</a:t>
            </a:r>
            <a:endParaRPr lang="en-US" sz="4800" b="1" dirty="0">
              <a:latin typeface="Lato Black" panose="020F0502020204030203" pitchFamily="34" charset="77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8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0"/>
            <a:ext cx="8473205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1929" y="3726426"/>
            <a:ext cx="5560142" cy="10215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+mj-lt"/>
              </a:rPr>
              <a:t>netbible.org</a:t>
            </a: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283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0"/>
            <a:ext cx="84732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4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0"/>
            <a:ext cx="84732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0"/>
            <a:ext cx="84732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3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363"/>
            <a:ext cx="8316410" cy="3699967"/>
          </a:xfrm>
        </p:spPr>
        <p:txBody>
          <a:bodyPr>
            <a:noAutofit/>
          </a:bodyPr>
          <a:lstStyle/>
          <a:p>
            <a:pPr marL="458788" indent="-45878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kern="0" dirty="0">
                <a:latin typeface="Roboto" charset="0"/>
                <a:ea typeface="Roboto" charset="0"/>
                <a:cs typeface="Roboto" charset="0"/>
              </a:rPr>
              <a:t>Identify the Big Idea</a:t>
            </a:r>
          </a:p>
          <a:p>
            <a:pPr marL="458788" indent="-45878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kern="0" dirty="0">
                <a:latin typeface="Roboto" charset="0"/>
                <a:ea typeface="Roboto" charset="0"/>
                <a:cs typeface="Roboto" charset="0"/>
              </a:rPr>
              <a:t>Compare translations</a:t>
            </a:r>
          </a:p>
          <a:p>
            <a:pPr marL="458788" indent="-45878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kern="0" dirty="0">
                <a:latin typeface="Roboto" charset="0"/>
                <a:ea typeface="Roboto" charset="0"/>
                <a:cs typeface="Roboto" charset="0"/>
              </a:rPr>
              <a:t>Context, context, context</a:t>
            </a:r>
          </a:p>
          <a:p>
            <a:pPr marL="458788" indent="-45878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kern="0" dirty="0">
                <a:latin typeface="Roboto" charset="0"/>
                <a:ea typeface="Roboto" charset="0"/>
                <a:cs typeface="Roboto" charset="0"/>
              </a:rPr>
              <a:t>Look up key words</a:t>
            </a:r>
          </a:p>
          <a:p>
            <a:pPr marL="458788" indent="-45878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kern="0" dirty="0">
                <a:latin typeface="Roboto" charset="0"/>
                <a:ea typeface="Roboto" charset="0"/>
                <a:cs typeface="Roboto" charset="0"/>
              </a:rPr>
              <a:t>Consult commentaries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4343"/>
            <a:ext cx="8686800" cy="937021"/>
          </a:xfrm>
        </p:spPr>
        <p:txBody>
          <a:bodyPr anchor="t">
            <a:noAutofit/>
          </a:bodyPr>
          <a:lstStyle/>
          <a:p>
            <a:r>
              <a:rPr lang="is-IS" sz="4800" b="1" dirty="0">
                <a:latin typeface="Lato Black" panose="020F0502020204030203" pitchFamily="34" charset="77"/>
                <a:ea typeface="Roboto" charset="0"/>
                <a:cs typeface="Roboto" charset="0"/>
              </a:rPr>
              <a:t>How to STUDY the Bible</a:t>
            </a:r>
            <a:endParaRPr lang="en-US" sz="4800" b="1" dirty="0">
              <a:latin typeface="Lato Black" panose="020F0502020204030203" pitchFamily="34" charset="77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0"/>
            <a:ext cx="84732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5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0"/>
            <a:ext cx="84732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68" y="0"/>
            <a:ext cx="77182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9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304" y="0"/>
            <a:ext cx="4621696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2485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2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363"/>
            <a:ext cx="8316410" cy="3699967"/>
          </a:xfrm>
        </p:spPr>
        <p:txBody>
          <a:bodyPr>
            <a:noAutofit/>
          </a:bodyPr>
          <a:lstStyle/>
          <a:p>
            <a:pPr marL="458788" indent="-45878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kern="0" dirty="0">
                <a:latin typeface="Roboto" charset="0"/>
                <a:ea typeface="Roboto" charset="0"/>
                <a:cs typeface="Roboto" charset="0"/>
              </a:rPr>
              <a:t>Identify the Big Idea</a:t>
            </a:r>
          </a:p>
          <a:p>
            <a:pPr marL="458788" indent="-45878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kern="0" dirty="0">
                <a:latin typeface="Roboto" charset="0"/>
                <a:ea typeface="Roboto" charset="0"/>
                <a:cs typeface="Roboto" charset="0"/>
              </a:rPr>
              <a:t>Compare translations</a:t>
            </a:r>
          </a:p>
          <a:p>
            <a:pPr marL="458788" indent="-45878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kern="0" dirty="0">
                <a:latin typeface="Roboto" charset="0"/>
                <a:ea typeface="Roboto" charset="0"/>
                <a:cs typeface="Roboto" charset="0"/>
              </a:rPr>
              <a:t>Context, context, context</a:t>
            </a:r>
          </a:p>
          <a:p>
            <a:pPr marL="458788" indent="-45878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kern="0" dirty="0">
                <a:latin typeface="Roboto" charset="0"/>
                <a:ea typeface="Roboto" charset="0"/>
                <a:cs typeface="Roboto" charset="0"/>
              </a:rPr>
              <a:t>Look up key words</a:t>
            </a:r>
          </a:p>
          <a:p>
            <a:pPr marL="458788" indent="-45878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kern="0" dirty="0">
                <a:latin typeface="Roboto" charset="0"/>
                <a:ea typeface="Roboto" charset="0"/>
                <a:cs typeface="Roboto" charset="0"/>
              </a:rPr>
              <a:t>Consult commentaries</a:t>
            </a:r>
          </a:p>
          <a:p>
            <a:pPr marL="458788" indent="-45878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kern="0" dirty="0">
                <a:latin typeface="Roboto" charset="0"/>
                <a:ea typeface="Roboto" charset="0"/>
                <a:cs typeface="Roboto" charset="0"/>
              </a:rPr>
              <a:t>Discuss with others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4343"/>
            <a:ext cx="8686800" cy="937021"/>
          </a:xfrm>
        </p:spPr>
        <p:txBody>
          <a:bodyPr anchor="t">
            <a:noAutofit/>
          </a:bodyPr>
          <a:lstStyle/>
          <a:p>
            <a:r>
              <a:rPr lang="is-IS" sz="4800" b="1" dirty="0">
                <a:latin typeface="Lato Black" panose="020F0502020204030203" pitchFamily="34" charset="77"/>
                <a:ea typeface="Roboto" charset="0"/>
                <a:cs typeface="Roboto" charset="0"/>
              </a:rPr>
              <a:t>How to STUDY the Bible</a:t>
            </a:r>
            <a:endParaRPr lang="en-US" sz="4800" b="1" dirty="0">
              <a:latin typeface="Lato Black" panose="020F0502020204030203" pitchFamily="34" charset="77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4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43"/>
            <a:ext cx="8229600" cy="937021"/>
          </a:xfrm>
        </p:spPr>
        <p:txBody>
          <a:bodyPr anchor="t">
            <a:noAutofit/>
          </a:bodyPr>
          <a:lstStyle/>
          <a:p>
            <a:r>
              <a:rPr lang="is-IS" sz="4800" b="1" dirty="0">
                <a:latin typeface="Lato Black" panose="020F0502020204030203" pitchFamily="34" charset="77"/>
                <a:ea typeface="Roboto" charset="0"/>
                <a:cs typeface="Roboto" charset="0"/>
              </a:rPr>
              <a:t>How to APPLY the Bible</a:t>
            </a:r>
            <a:endParaRPr lang="en-US" sz="4800" b="1" dirty="0">
              <a:latin typeface="Lato Black" panose="020F0502020204030203" pitchFamily="34" charset="77"/>
              <a:ea typeface="Roboto" charset="0"/>
              <a:cs typeface="Robot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364"/>
            <a:ext cx="8316410" cy="416213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kern="0" dirty="0">
                <a:latin typeface="Roboto" charset="0"/>
                <a:ea typeface="Roboto" charset="0"/>
                <a:cs typeface="Roboto" charset="0"/>
              </a:rPr>
              <a:t>John 14:21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kern="0" dirty="0">
                <a:latin typeface="Roboto" charset="0"/>
                <a:ea typeface="Roboto" charset="0"/>
                <a:cs typeface="Roboto" charset="0"/>
              </a:rPr>
              <a:t>“The person who has my commandments </a:t>
            </a:r>
            <a:r>
              <a:rPr lang="en-US" u="sng" kern="0" dirty="0">
                <a:latin typeface="Roboto" charset="0"/>
                <a:ea typeface="Roboto" charset="0"/>
                <a:cs typeface="Roboto" charset="0"/>
              </a:rPr>
              <a:t>and obeys them</a:t>
            </a:r>
            <a:r>
              <a:rPr lang="en-US" kern="0" dirty="0">
                <a:latin typeface="Roboto" charset="0"/>
                <a:ea typeface="Roboto" charset="0"/>
                <a:cs typeface="Roboto" charset="0"/>
              </a:rPr>
              <a:t> is the one who loves me. The one who loves me will be loved by my Father, and I will love him and </a:t>
            </a:r>
            <a:r>
              <a:rPr lang="en-US" u="sng" kern="0" dirty="0">
                <a:latin typeface="Roboto" charset="0"/>
                <a:ea typeface="Roboto" charset="0"/>
                <a:cs typeface="Roboto" charset="0"/>
              </a:rPr>
              <a:t>will reveal myself to him</a:t>
            </a:r>
            <a:r>
              <a:rPr lang="en-US" kern="0" dirty="0">
                <a:latin typeface="Roboto" charset="0"/>
                <a:ea typeface="Roboto" charset="0"/>
                <a:cs typeface="Roboto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109344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43"/>
            <a:ext cx="8229600" cy="937021"/>
          </a:xfrm>
        </p:spPr>
        <p:txBody>
          <a:bodyPr anchor="t">
            <a:noAutofit/>
          </a:bodyPr>
          <a:lstStyle/>
          <a:p>
            <a:r>
              <a:rPr lang="is-IS" sz="4800" b="1" dirty="0">
                <a:latin typeface="Lato Black" panose="020F0502020204030203" pitchFamily="34" charset="77"/>
                <a:ea typeface="Roboto" charset="0"/>
                <a:cs typeface="Roboto" charset="0"/>
              </a:rPr>
              <a:t>How to APPLY the Bible</a:t>
            </a:r>
            <a:endParaRPr lang="en-US" sz="4800" b="1" dirty="0">
              <a:latin typeface="Lato Black" panose="020F0502020204030203" pitchFamily="34" charset="77"/>
              <a:ea typeface="Roboto" charset="0"/>
              <a:cs typeface="Robot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364"/>
            <a:ext cx="8316410" cy="41621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kern="0" dirty="0">
                <a:latin typeface="Roboto" charset="0"/>
                <a:ea typeface="Roboto" charset="0"/>
                <a:cs typeface="Roboto" charset="0"/>
              </a:rPr>
              <a:t>Is there a truth to believe?</a:t>
            </a:r>
          </a:p>
          <a:p>
            <a:pPr>
              <a:lnSpc>
                <a:spcPct val="110000"/>
              </a:lnSpc>
            </a:pPr>
            <a:r>
              <a:rPr lang="en-US" sz="3600" kern="0" dirty="0">
                <a:latin typeface="Roboto" charset="0"/>
                <a:ea typeface="Roboto" charset="0"/>
                <a:cs typeface="Roboto" charset="0"/>
              </a:rPr>
              <a:t>Is there a sin to confess?</a:t>
            </a:r>
          </a:p>
          <a:p>
            <a:pPr>
              <a:lnSpc>
                <a:spcPct val="110000"/>
              </a:lnSpc>
            </a:pPr>
            <a:r>
              <a:rPr lang="en-US" sz="3600" kern="0" dirty="0">
                <a:latin typeface="Roboto" charset="0"/>
                <a:ea typeface="Roboto" charset="0"/>
                <a:cs typeface="Roboto" charset="0"/>
              </a:rPr>
              <a:t>Is there a behavior to change?</a:t>
            </a:r>
          </a:p>
          <a:p>
            <a:pPr>
              <a:lnSpc>
                <a:spcPct val="110000"/>
              </a:lnSpc>
            </a:pPr>
            <a:r>
              <a:rPr lang="en-US" sz="3600" kern="0" dirty="0">
                <a:latin typeface="Roboto" charset="0"/>
                <a:ea typeface="Roboto" charset="0"/>
                <a:cs typeface="Roboto" charset="0"/>
              </a:rPr>
              <a:t>Is there an example to follow?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600" kern="0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9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43"/>
            <a:ext cx="8229600" cy="937021"/>
          </a:xfrm>
        </p:spPr>
        <p:txBody>
          <a:bodyPr anchor="t">
            <a:noAutofit/>
          </a:bodyPr>
          <a:lstStyle/>
          <a:p>
            <a:r>
              <a:rPr lang="is-IS" sz="4800" b="1" dirty="0">
                <a:latin typeface="Lato Black" panose="020F0502020204030203" pitchFamily="34" charset="77"/>
                <a:ea typeface="Roboto" charset="0"/>
                <a:cs typeface="Roboto" charset="0"/>
              </a:rPr>
              <a:t>Resources</a:t>
            </a:r>
            <a:endParaRPr lang="en-US" sz="4800" b="1" dirty="0">
              <a:latin typeface="Lato Black" panose="020F0502020204030203" pitchFamily="34" charset="77"/>
              <a:ea typeface="Roboto" charset="0"/>
              <a:cs typeface="Robot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4947"/>
            <a:ext cx="8686800" cy="396074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i="1" kern="0" dirty="0" err="1">
                <a:ea typeface="Roboto" charset="0"/>
                <a:cs typeface="Roboto" charset="0"/>
              </a:rPr>
              <a:t>YouVersion</a:t>
            </a:r>
            <a:r>
              <a:rPr lang="en-US" sz="3600" b="1" i="1" kern="0" dirty="0">
                <a:ea typeface="Roboto" charset="0"/>
                <a:cs typeface="Roboto" charset="0"/>
              </a:rPr>
              <a:t> App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i="1" kern="0" dirty="0" err="1">
                <a:ea typeface="Roboto" charset="0"/>
                <a:cs typeface="Roboto" charset="0"/>
              </a:rPr>
              <a:t>netbible.org</a:t>
            </a:r>
            <a:endParaRPr lang="en-US" sz="3600" b="1" i="1" kern="0" dirty="0">
              <a:ea typeface="Roboto" charset="0"/>
              <a:cs typeface="Roboto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i="1" u="sng" kern="0" dirty="0">
                <a:ea typeface="Roboto" charset="0"/>
                <a:cs typeface="Roboto" charset="0"/>
              </a:rPr>
              <a:t>How to Study your Bible</a:t>
            </a:r>
            <a:r>
              <a:rPr lang="en-US" sz="3600" b="1" i="1" kern="0" dirty="0">
                <a:ea typeface="Roboto" charset="0"/>
                <a:cs typeface="Roboto" charset="0"/>
              </a:rPr>
              <a:t> </a:t>
            </a:r>
            <a:r>
              <a:rPr lang="en-US" sz="3600" kern="0" dirty="0">
                <a:ea typeface="Roboto" charset="0"/>
                <a:cs typeface="Roboto" charset="0"/>
              </a:rPr>
              <a:t>by Kay Arthur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i="1" u="sng" dirty="0"/>
              <a:t>Living by the Book</a:t>
            </a:r>
            <a:r>
              <a:rPr lang="en-US" sz="3600" b="1" dirty="0"/>
              <a:t> by Howard Hendricks </a:t>
            </a:r>
            <a:endParaRPr lang="en-US" sz="3600" b="1" kern="0" dirty="0"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3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43"/>
            <a:ext cx="8229600" cy="937021"/>
          </a:xfrm>
        </p:spPr>
        <p:txBody>
          <a:bodyPr anchor="t">
            <a:noAutofit/>
          </a:bodyPr>
          <a:lstStyle/>
          <a:p>
            <a:r>
              <a:rPr lang="is-IS" sz="4800" b="1" dirty="0">
                <a:latin typeface="Lato Black" panose="020F0502020204030203" pitchFamily="34" charset="77"/>
                <a:ea typeface="Roboto" charset="0"/>
                <a:cs typeface="Roboto" charset="0"/>
              </a:rPr>
              <a:t>Romans 8:26-39</a:t>
            </a:r>
            <a:endParaRPr lang="en-US" sz="4800" b="1" dirty="0">
              <a:latin typeface="Lato Black" panose="020F0502020204030203" pitchFamily="34" charset="77"/>
              <a:ea typeface="Roboto" charset="0"/>
              <a:cs typeface="Robot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364"/>
            <a:ext cx="8316410" cy="416213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Read it 3 times in 2 translations</a:t>
            </a:r>
          </a:p>
          <a:p>
            <a:pPr lvl="0"/>
            <a:r>
              <a:rPr lang="en-US" dirty="0"/>
              <a:t>Mark it up</a:t>
            </a:r>
          </a:p>
          <a:p>
            <a:pPr lvl="1"/>
            <a:r>
              <a:rPr lang="en-US" sz="2400" dirty="0"/>
              <a:t>Underline 5 key words; circle 3 words you need to study</a:t>
            </a:r>
          </a:p>
          <a:p>
            <a:pPr lvl="1"/>
            <a:r>
              <a:rPr lang="en-US" sz="2400" dirty="0"/>
              <a:t>Box all references to God</a:t>
            </a:r>
          </a:p>
          <a:p>
            <a:pPr lvl="1"/>
            <a:r>
              <a:rPr lang="en-US" sz="2400" dirty="0"/>
              <a:t>Highlight or double underline most important phrases</a:t>
            </a:r>
          </a:p>
          <a:p>
            <a:pPr lvl="0"/>
            <a:r>
              <a:rPr lang="en-US" dirty="0"/>
              <a:t>Write big idea in one, short sentence</a:t>
            </a:r>
          </a:p>
          <a:p>
            <a:pPr lvl="0"/>
            <a:r>
              <a:rPr lang="en-US" dirty="0"/>
              <a:t>Create one application… make it specific!</a:t>
            </a:r>
          </a:p>
        </p:txBody>
      </p:sp>
    </p:spTree>
    <p:extLst>
      <p:ext uri="{BB962C8B-B14F-4D97-AF65-F5344CB8AC3E}">
        <p14:creationId xmlns:p14="http://schemas.microsoft.com/office/powerpoint/2010/main" val="378610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500" y="0"/>
            <a:ext cx="46964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8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6" b="12606"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43"/>
            <a:ext cx="8229600" cy="937021"/>
          </a:xfrm>
        </p:spPr>
        <p:txBody>
          <a:bodyPr anchor="t">
            <a:noAutofit/>
          </a:bodyPr>
          <a:lstStyle/>
          <a:p>
            <a:r>
              <a:rPr lang="is-IS" sz="4800" b="1" dirty="0">
                <a:latin typeface="Lato Black" panose="020F0502020204030203" pitchFamily="34" charset="77"/>
                <a:ea typeface="Roboto" charset="0"/>
                <a:cs typeface="Roboto" charset="0"/>
              </a:rPr>
              <a:t>How to READ the Bible</a:t>
            </a:r>
            <a:endParaRPr lang="en-US" sz="4800" b="1" dirty="0">
              <a:latin typeface="Lato Black" panose="020F0502020204030203" pitchFamily="34" charset="77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70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43"/>
            <a:ext cx="8229600" cy="937021"/>
          </a:xfrm>
        </p:spPr>
        <p:txBody>
          <a:bodyPr anchor="t">
            <a:noAutofit/>
          </a:bodyPr>
          <a:lstStyle/>
          <a:p>
            <a:r>
              <a:rPr lang="is-IS" sz="4800" b="1" dirty="0">
                <a:latin typeface="Lato Black" panose="020F0502020204030203" pitchFamily="34" charset="77"/>
                <a:ea typeface="Roboto" charset="0"/>
                <a:cs typeface="Roboto" charset="0"/>
              </a:rPr>
              <a:t>How to READ the Bible</a:t>
            </a:r>
            <a:endParaRPr lang="en-US" sz="4800" b="1" dirty="0">
              <a:latin typeface="Lato Black" panose="020F0502020204030203" pitchFamily="34" charset="77"/>
              <a:ea typeface="Roboto" charset="0"/>
              <a:cs typeface="Robot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364"/>
            <a:ext cx="8316410" cy="4162136"/>
          </a:xfrm>
        </p:spPr>
        <p:txBody>
          <a:bodyPr>
            <a:normAutofit/>
          </a:bodyPr>
          <a:lstStyle/>
          <a:p>
            <a:pPr marL="458788" indent="-458788">
              <a:buFont typeface="+mj-lt"/>
              <a:buAutoNum type="arabicPeriod"/>
            </a:pPr>
            <a:r>
              <a:rPr lang="en-US" sz="3600" kern="0" dirty="0">
                <a:latin typeface="Lato" panose="020F0502020204030203" pitchFamily="34" charset="77"/>
                <a:ea typeface="Roboto" charset="0"/>
                <a:cs typeface="Roboto" charset="0"/>
              </a:rPr>
              <a:t>Pray</a:t>
            </a:r>
          </a:p>
          <a:p>
            <a:pPr marL="458788" indent="-458788">
              <a:buFont typeface="+mj-lt"/>
              <a:buAutoNum type="arabicPeriod"/>
            </a:pPr>
            <a:r>
              <a:rPr lang="en-US" sz="3600" kern="0" dirty="0">
                <a:latin typeface="Lato" panose="020F0502020204030203" pitchFamily="34" charset="77"/>
                <a:ea typeface="Roboto" charset="0"/>
                <a:cs typeface="Roboto" charset="0"/>
              </a:rPr>
              <a:t>Start with easier books</a:t>
            </a:r>
          </a:p>
          <a:p>
            <a:pPr marL="917575" lvl="1" indent="0">
              <a:lnSpc>
                <a:spcPct val="110000"/>
              </a:lnSpc>
              <a:buNone/>
            </a:pPr>
            <a:r>
              <a:rPr lang="en-US" sz="3200" i="1" kern="0" dirty="0">
                <a:latin typeface="Lato" panose="020F0502020204030203" pitchFamily="34" charset="77"/>
                <a:ea typeface="Roboto" charset="0"/>
                <a:cs typeface="Roboto" charset="0"/>
              </a:rPr>
              <a:t>John</a:t>
            </a:r>
          </a:p>
          <a:p>
            <a:pPr marL="917575" lvl="1" indent="0">
              <a:lnSpc>
                <a:spcPct val="110000"/>
              </a:lnSpc>
              <a:buNone/>
            </a:pPr>
            <a:r>
              <a:rPr lang="en-US" sz="3200" i="1" kern="0" dirty="0">
                <a:latin typeface="Lato" panose="020F0502020204030203" pitchFamily="34" charset="77"/>
                <a:ea typeface="Roboto" charset="0"/>
                <a:cs typeface="Roboto" charset="0"/>
              </a:rPr>
              <a:t>Philippians</a:t>
            </a:r>
          </a:p>
          <a:p>
            <a:pPr marL="917575" lvl="1" indent="0">
              <a:lnSpc>
                <a:spcPct val="110000"/>
              </a:lnSpc>
              <a:buNone/>
            </a:pPr>
            <a:r>
              <a:rPr lang="en-US" sz="3200" i="1" kern="0" dirty="0">
                <a:latin typeface="Lato" panose="020F0502020204030203" pitchFamily="34" charset="77"/>
                <a:ea typeface="Roboto" charset="0"/>
                <a:cs typeface="Roboto" charset="0"/>
              </a:rPr>
              <a:t>2 Timothy</a:t>
            </a:r>
          </a:p>
          <a:p>
            <a:pPr marL="917575" lvl="1" indent="0">
              <a:lnSpc>
                <a:spcPct val="110000"/>
              </a:lnSpc>
              <a:buNone/>
            </a:pPr>
            <a:r>
              <a:rPr lang="en-US" sz="3200" i="1" kern="0" dirty="0">
                <a:latin typeface="Lato" panose="020F0502020204030203" pitchFamily="34" charset="77"/>
                <a:ea typeface="Roboto" charset="0"/>
                <a:cs typeface="Roboto" charset="0"/>
              </a:rPr>
              <a:t>Psalms</a:t>
            </a:r>
          </a:p>
        </p:txBody>
      </p:sp>
    </p:spTree>
    <p:extLst>
      <p:ext uri="{BB962C8B-B14F-4D97-AF65-F5344CB8AC3E}">
        <p14:creationId xmlns:p14="http://schemas.microsoft.com/office/powerpoint/2010/main" val="40701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43"/>
            <a:ext cx="8229600" cy="937021"/>
          </a:xfrm>
        </p:spPr>
        <p:txBody>
          <a:bodyPr anchor="t">
            <a:noAutofit/>
          </a:bodyPr>
          <a:lstStyle/>
          <a:p>
            <a:r>
              <a:rPr lang="is-IS" sz="4800" b="1" dirty="0">
                <a:latin typeface="Lato Black" panose="020F0502020204030203" pitchFamily="34" charset="77"/>
                <a:ea typeface="Roboto" charset="0"/>
                <a:cs typeface="Roboto" charset="0"/>
              </a:rPr>
              <a:t>How to READ the Bible</a:t>
            </a:r>
            <a:endParaRPr lang="en-US" sz="4800" b="1" dirty="0">
              <a:latin typeface="Lato Black" panose="020F0502020204030203" pitchFamily="34" charset="77"/>
              <a:ea typeface="Roboto" charset="0"/>
              <a:cs typeface="Robot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364"/>
            <a:ext cx="8316410" cy="4162136"/>
          </a:xfrm>
        </p:spPr>
        <p:txBody>
          <a:bodyPr>
            <a:normAutofit/>
          </a:bodyPr>
          <a:lstStyle/>
          <a:p>
            <a:pPr marL="458788" indent="-458788">
              <a:buFont typeface="+mj-lt"/>
              <a:buAutoNum type="arabicPeriod"/>
            </a:pPr>
            <a:r>
              <a:rPr lang="en-US" sz="3600" kern="0" dirty="0">
                <a:latin typeface="Lato" panose="020F0502020204030203" pitchFamily="34" charset="77"/>
                <a:ea typeface="Roboto" charset="0"/>
                <a:cs typeface="Roboto" charset="0"/>
              </a:rPr>
              <a:t>Pray</a:t>
            </a:r>
          </a:p>
          <a:p>
            <a:pPr marL="458788" indent="-458788">
              <a:buFont typeface="+mj-lt"/>
              <a:buAutoNum type="arabicPeriod"/>
            </a:pPr>
            <a:r>
              <a:rPr lang="en-US" sz="3600" kern="0" dirty="0">
                <a:latin typeface="Lato" panose="020F0502020204030203" pitchFamily="34" charset="77"/>
                <a:ea typeface="Roboto" charset="0"/>
                <a:cs typeface="Roboto" charset="0"/>
              </a:rPr>
              <a:t>Start with easier books</a:t>
            </a:r>
          </a:p>
          <a:p>
            <a:pPr marL="458788" indent="-458788">
              <a:buFont typeface="+mj-lt"/>
              <a:buAutoNum type="arabicPeriod"/>
            </a:pPr>
            <a:r>
              <a:rPr lang="en-US" sz="3600" kern="0" dirty="0">
                <a:latin typeface="Lato" panose="020F0502020204030203" pitchFamily="34" charset="77"/>
                <a:ea typeface="Roboto" charset="0"/>
                <a:cs typeface="Roboto" charset="0"/>
              </a:rPr>
              <a:t>Read whole chapters</a:t>
            </a:r>
          </a:p>
          <a:p>
            <a:pPr marL="458788" indent="-458788">
              <a:buFont typeface="+mj-lt"/>
              <a:buAutoNum type="arabicPeriod"/>
            </a:pPr>
            <a:r>
              <a:rPr lang="en-US" sz="3600" kern="0" dirty="0">
                <a:latin typeface="Lato" panose="020F0502020204030203" pitchFamily="34" charset="77"/>
                <a:ea typeface="Roboto" charset="0"/>
                <a:cs typeface="Roboto" charset="0"/>
              </a:rPr>
              <a:t>Re-read multiple times</a:t>
            </a:r>
          </a:p>
          <a:p>
            <a:pPr marL="458788" indent="-458788">
              <a:buFont typeface="+mj-lt"/>
              <a:buAutoNum type="arabicPeriod"/>
            </a:pPr>
            <a:r>
              <a:rPr lang="en-US" sz="3600" kern="0" dirty="0">
                <a:latin typeface="Lato" panose="020F0502020204030203" pitchFamily="34" charset="77"/>
                <a:ea typeface="Roboto" charset="0"/>
                <a:cs typeface="Roboto" charset="0"/>
              </a:rPr>
              <a:t>Mark up your Bible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600" kern="0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7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0"/>
            <a:ext cx="7495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43"/>
            <a:ext cx="8229600" cy="937021"/>
          </a:xfrm>
        </p:spPr>
        <p:txBody>
          <a:bodyPr anchor="t">
            <a:noAutofit/>
          </a:bodyPr>
          <a:lstStyle/>
          <a:p>
            <a:r>
              <a:rPr lang="is-IS" sz="4800" b="1" dirty="0">
                <a:latin typeface="Lato Black" panose="020F0502020204030203" pitchFamily="34" charset="77"/>
                <a:ea typeface="Roboto" charset="0"/>
                <a:cs typeface="Roboto" charset="0"/>
              </a:rPr>
              <a:t>How to READ the Bible</a:t>
            </a:r>
            <a:endParaRPr lang="en-US" sz="4800" b="1" dirty="0">
              <a:latin typeface="Lato Black" panose="020F0502020204030203" pitchFamily="34" charset="77"/>
              <a:ea typeface="Roboto" charset="0"/>
              <a:cs typeface="Robot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364"/>
            <a:ext cx="8316410" cy="4162136"/>
          </a:xfrm>
        </p:spPr>
        <p:txBody>
          <a:bodyPr>
            <a:normAutofit lnSpcReduction="10000"/>
          </a:bodyPr>
          <a:lstStyle/>
          <a:p>
            <a:pPr marL="458788" indent="-458788">
              <a:lnSpc>
                <a:spcPct val="110000"/>
              </a:lnSpc>
              <a:buFont typeface="+mj-lt"/>
              <a:buAutoNum type="arabicPeriod"/>
            </a:pPr>
            <a:r>
              <a:rPr lang="en-US" sz="3600" kern="0" dirty="0">
                <a:latin typeface="Roboto" charset="0"/>
                <a:ea typeface="Roboto" charset="0"/>
                <a:cs typeface="Roboto" charset="0"/>
              </a:rPr>
              <a:t>Pray</a:t>
            </a:r>
          </a:p>
          <a:p>
            <a:pPr marL="458788" indent="-458788">
              <a:lnSpc>
                <a:spcPct val="110000"/>
              </a:lnSpc>
              <a:buFont typeface="+mj-lt"/>
              <a:buAutoNum type="arabicPeriod"/>
            </a:pPr>
            <a:r>
              <a:rPr lang="en-US" sz="3600" kern="0" dirty="0">
                <a:latin typeface="Roboto" charset="0"/>
                <a:ea typeface="Roboto" charset="0"/>
                <a:cs typeface="Roboto" charset="0"/>
              </a:rPr>
              <a:t>Start with easier books</a:t>
            </a:r>
          </a:p>
          <a:p>
            <a:pPr marL="458788" indent="-458788">
              <a:lnSpc>
                <a:spcPct val="110000"/>
              </a:lnSpc>
              <a:buFont typeface="+mj-lt"/>
              <a:buAutoNum type="arabicPeriod"/>
            </a:pPr>
            <a:r>
              <a:rPr lang="en-US" sz="3600" kern="0" dirty="0">
                <a:latin typeface="Roboto" charset="0"/>
                <a:ea typeface="Roboto" charset="0"/>
                <a:cs typeface="Roboto" charset="0"/>
              </a:rPr>
              <a:t>Read whole chapters</a:t>
            </a:r>
          </a:p>
          <a:p>
            <a:pPr marL="458788" indent="-458788">
              <a:lnSpc>
                <a:spcPct val="110000"/>
              </a:lnSpc>
              <a:buFont typeface="+mj-lt"/>
              <a:buAutoNum type="arabicPeriod"/>
            </a:pPr>
            <a:r>
              <a:rPr lang="en-US" sz="3600" kern="0" dirty="0">
                <a:latin typeface="Roboto" charset="0"/>
                <a:ea typeface="Roboto" charset="0"/>
                <a:cs typeface="Roboto" charset="0"/>
              </a:rPr>
              <a:t>Re-read multiple times</a:t>
            </a:r>
          </a:p>
          <a:p>
            <a:pPr marL="458788" indent="-458788">
              <a:lnSpc>
                <a:spcPct val="110000"/>
              </a:lnSpc>
              <a:buFont typeface="+mj-lt"/>
              <a:buAutoNum type="arabicPeriod"/>
            </a:pPr>
            <a:r>
              <a:rPr lang="en-US" sz="3600" kern="0" dirty="0">
                <a:latin typeface="Roboto" charset="0"/>
                <a:ea typeface="Roboto" charset="0"/>
                <a:cs typeface="Roboto" charset="0"/>
              </a:rPr>
              <a:t>Mark up your Bible</a:t>
            </a:r>
          </a:p>
          <a:p>
            <a:pPr marL="458788" indent="-458788">
              <a:lnSpc>
                <a:spcPct val="110000"/>
              </a:lnSpc>
              <a:buFont typeface="+mj-lt"/>
              <a:buAutoNum type="arabicPeriod"/>
            </a:pPr>
            <a:r>
              <a:rPr lang="en-US" sz="3600" kern="0" dirty="0">
                <a:latin typeface="Roboto" charset="0"/>
                <a:ea typeface="Roboto" charset="0"/>
                <a:cs typeface="Roboto" charset="0"/>
              </a:rPr>
              <a:t>Memorize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600" kern="0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5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43"/>
            <a:ext cx="8686800" cy="937021"/>
          </a:xfrm>
        </p:spPr>
        <p:txBody>
          <a:bodyPr anchor="t">
            <a:noAutofit/>
          </a:bodyPr>
          <a:lstStyle/>
          <a:p>
            <a:r>
              <a:rPr lang="is-IS" sz="4800" b="1" dirty="0">
                <a:latin typeface="Lato Black" panose="020F0502020204030203" pitchFamily="34" charset="77"/>
                <a:ea typeface="Roboto" charset="0"/>
                <a:cs typeface="Roboto" charset="0"/>
              </a:rPr>
              <a:t>How to STUDY the Bible</a:t>
            </a:r>
            <a:endParaRPr lang="en-US" sz="4800" b="1" dirty="0">
              <a:latin typeface="Lato Black" panose="020F0502020204030203" pitchFamily="34" charset="77"/>
              <a:ea typeface="Roboto" charset="0"/>
              <a:cs typeface="Robot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363"/>
            <a:ext cx="8316410" cy="4858998"/>
          </a:xfrm>
        </p:spPr>
        <p:txBody>
          <a:bodyPr>
            <a:noAutofit/>
          </a:bodyPr>
          <a:lstStyle/>
          <a:p>
            <a:pPr marL="458788" indent="-45878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kern="0" dirty="0">
                <a:latin typeface="Lato" panose="020F0502020204030203" pitchFamily="34" charset="77"/>
                <a:ea typeface="Roboto" charset="0"/>
                <a:cs typeface="Roboto" charset="0"/>
              </a:rPr>
              <a:t>Identify the Big Idea</a:t>
            </a:r>
          </a:p>
          <a:p>
            <a:pPr marL="458788" indent="-45878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kern="0" dirty="0">
                <a:latin typeface="Lato" panose="020F0502020204030203" pitchFamily="34" charset="77"/>
                <a:ea typeface="Roboto" charset="0"/>
                <a:cs typeface="Roboto" charset="0"/>
              </a:rPr>
              <a:t>Compare Translations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600" kern="0" dirty="0">
              <a:latin typeface="Lato" panose="020F0502020204030203" pitchFamily="34" charset="77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5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dy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589</TotalTime>
  <Words>349</Words>
  <Application>Microsoft Macintosh PowerPoint</Application>
  <PresentationFormat>On-screen Show (16:9)</PresentationFormat>
  <Paragraphs>74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Lato</vt:lpstr>
      <vt:lpstr>Lato Black</vt:lpstr>
      <vt:lpstr>Lato Regular</vt:lpstr>
      <vt:lpstr>Lato-Light</vt:lpstr>
      <vt:lpstr>Roboto</vt:lpstr>
      <vt:lpstr>Body_Master</vt:lpstr>
      <vt:lpstr>PowerPoint Presentation</vt:lpstr>
      <vt:lpstr>PowerPoint Presentation</vt:lpstr>
      <vt:lpstr>PowerPoint Presentation</vt:lpstr>
      <vt:lpstr>How to READ the Bible</vt:lpstr>
      <vt:lpstr>How to READ the Bible</vt:lpstr>
      <vt:lpstr>How to READ the Bible</vt:lpstr>
      <vt:lpstr>PowerPoint Presentation</vt:lpstr>
      <vt:lpstr>How to READ the Bible</vt:lpstr>
      <vt:lpstr>How to STUDY the Bible</vt:lpstr>
      <vt:lpstr>PowerPoint Presentation</vt:lpstr>
      <vt:lpstr>How to STUDY the Bible</vt:lpstr>
      <vt:lpstr>How to STUDY the Bible</vt:lpstr>
      <vt:lpstr>PowerPoint Presentation</vt:lpstr>
      <vt:lpstr>PowerPoint Presentation</vt:lpstr>
      <vt:lpstr>PowerPoint Presentation</vt:lpstr>
      <vt:lpstr>PowerPoint Presentation</vt:lpstr>
      <vt:lpstr>How to STUDY the Bible</vt:lpstr>
      <vt:lpstr>PowerPoint Presentation</vt:lpstr>
      <vt:lpstr>PowerPoint Presentation</vt:lpstr>
      <vt:lpstr>PowerPoint Presentation</vt:lpstr>
      <vt:lpstr>How to STUDY the Bible</vt:lpstr>
      <vt:lpstr>How to APPLY the Bible</vt:lpstr>
      <vt:lpstr>How to APPLY the Bible</vt:lpstr>
      <vt:lpstr>Resources</vt:lpstr>
      <vt:lpstr>Romans 8:26-39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Grace bible</cp:lastModifiedBy>
  <cp:revision>126</cp:revision>
  <dcterms:created xsi:type="dcterms:W3CDTF">2010-04-12T23:12:02Z</dcterms:created>
  <dcterms:modified xsi:type="dcterms:W3CDTF">2020-07-01T15:39:05Z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